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sldIdLst>
    <p:sldId id="256" r:id="rId2"/>
    <p:sldId id="257" r:id="rId3"/>
    <p:sldId id="266" r:id="rId4"/>
    <p:sldId id="259" r:id="rId5"/>
    <p:sldId id="268" r:id="rId6"/>
    <p:sldId id="260" r:id="rId7"/>
    <p:sldId id="261" r:id="rId8"/>
    <p:sldId id="267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1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2BA899-409B-44A4-AE59-8992FD0C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7AAEE79-E0FA-48B2-9BAE-F2637973C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38C4186-4B79-4274-84E0-8EDDB2E4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01CBF33-94F0-4B67-AA6B-3C92051B5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4E1691F-2B3C-4417-BA14-328601C74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6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8367F1-87D9-4A1F-8855-255C6584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0D06AC0-F4D8-4A8B-8DB2-B151DE6E2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8FF6B76-4A65-4A07-828A-90A5FC3D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E407889-2315-4BBA-9291-4CFC6440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9CBBA69-FB47-494F-B185-F919BEB1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4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D89499C4-2DBB-4F11-8BD7-F5DDB76B3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54CB545-08BB-41D7-8A1C-4ADC2EC25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FFE9794-0216-4F8C-AB7E-57E4235F1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E936DF1-C3B0-4DFD-BA9C-38D5D2AE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0862DE4-B962-4625-AA12-BDD1531E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90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79A1644-6168-40BF-B210-564C481F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44329EE-A4CA-46FB-AD22-1B27234A7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2E3388D-494C-4EAE-A9A2-AD8849B2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9F32B72-5D5B-480A-9CD6-2F294B8C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2EB6D0A-55AE-4398-B401-663B2C8D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9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7A9443-890B-4B38-B895-343E83E2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EAF0393-6FB1-4CE4-AE98-35616536F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408F80A-9F0E-41E3-95D1-6B836C69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3CA4CBF-0191-41AA-AC7D-38B1E3DA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C73EF9F-DA17-453C-AE0D-A4FCD50B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8F90B63-3560-4840-8312-7857671C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DE29BAB-3E83-41D8-82BA-1694F7AE9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6EC00E4-86A1-4D3B-AE17-2D0EBD114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3B127F7-8DD2-4A57-8D5E-6BA2D827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CE35D36-EBA9-4CDA-A915-B0E78683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A86114A-5310-4385-815E-04BE7687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7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1646E5-3D36-43B4-AF7D-0EB64C2BA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595E3AE-1B8F-433F-800F-E1BA1F822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ED29467-0A53-410D-98CF-E9919EB5D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1FDA305-8DDC-46E4-AECB-A410FD584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6553EAF-3FEE-4AB1-B0AA-280B472AD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2681D4B-C138-4DDE-BAAA-26868175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B7E0214-14AA-40AF-86C1-C5BCAEFA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D3053FC-A524-449E-9465-AB85A167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4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73A520-D24A-4CCE-A473-5C4432805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1B692BD-80EF-433A-9A13-47171DF87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7C92DF6-1EEE-4E66-8234-461F4445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6D95CE3-01B7-4387-BE68-90C6EFEF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768436A-2496-4732-AEEE-2A8ABF7E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A748C1F-7117-4041-932F-D71A4AF6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46C8C8F-3C90-45F0-889A-6D276F9E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6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B10F5D-4EB6-4BEA-B029-A67C0751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B9A9708-FE28-4A68-BED7-0E5D60D00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309D3FB-6D4C-4154-ABAE-79D366D74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F668A21-25CA-4624-83E1-629DA6EC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EB261F6-4B19-49C0-A490-D1A91DC2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8BD652C-68A5-428C-BDB5-54506762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5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B34D2E-7DF3-4303-9EE4-D663E10C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106A3E14-8F9F-4FFB-95F2-44A444E33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656E88F-1FBD-41FF-A169-81715BCD7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E736E07-AC5F-47F9-A2EB-4463EB63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354B1D8-07C0-4228-BE1C-0291FC88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5A0C142-F94B-406E-BFDC-491F11C7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4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ACDD1E8C-19AA-413E-9A39-46C54F60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B50604B-905F-4B76-A3EF-72840F01D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F58D3ED-7FF9-4E06-9B29-B36C9D7D6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D3CB6-794D-44AC-ACAD-4BF07CE8991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04A5F92-C64A-42C2-82C2-8231FEF0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A668FF-43D3-4F2D-B907-BCB948A03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AF578-ECFA-4598-8186-A9AF18BA3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8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3.jpeg"/><Relationship Id="rId7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7.png"/><Relationship Id="rId4" Type="http://schemas.openxmlformats.org/officeDocument/2006/relationships/image" Target="../media/image16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zululandobserver.co.za/wp-content/uploads/sites/56/2016/03/photodune-2008349-the-drowning-man-m.jpg">
            <a:extLst>
              <a:ext uri="{FF2B5EF4-FFF2-40B4-BE49-F238E27FC236}">
                <a16:creationId xmlns:a16="http://schemas.microsoft.com/office/drawing/2014/main" id="{83147AEA-C005-40C7-9528-CD9F7366C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39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94BA878-E45D-4F33-A2DE-BB5754DBE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9" y="0"/>
            <a:ext cx="12489181" cy="1415097"/>
          </a:xfrm>
        </p:spPr>
        <p:txBody>
          <a:bodyPr>
            <a:noAutofit/>
          </a:bodyPr>
          <a:lstStyle/>
          <a:p>
            <a:pPr algn="l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Initial response for drowning case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BCAF15A-6E42-4137-A35C-4C1847EF7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280" y="2286000"/>
            <a:ext cx="6081395" cy="3589655"/>
          </a:xfrm>
          <a:solidFill>
            <a:schemeClr val="bg1">
              <a:alpha val="77000"/>
            </a:schemeClr>
          </a:solidFill>
        </p:spPr>
        <p:txBody>
          <a:bodyPr>
            <a:normAutofit fontScale="85000" lnSpcReduction="20000"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Number: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16</a:t>
            </a:r>
          </a:p>
          <a:p>
            <a:pPr algn="l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 Members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Nir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Biotech engineering – nirmaor1991@gmail.com</a:t>
            </a:r>
            <a:endParaRPr lang="he-IL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Dvir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Mechanical engineering – dvireini5@gmail.com </a:t>
            </a:r>
          </a:p>
          <a:p>
            <a:pPr algn="l"/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Elior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Mechanical engineering – Elior35@gmail.com </a:t>
            </a:r>
          </a:p>
          <a:p>
            <a:pPr algn="l"/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Mor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Electrical Engineering – morg930@gmail.com</a:t>
            </a:r>
          </a:p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Valentin – Computer Science – ValkAD@Gmail.com </a:t>
            </a:r>
          </a:p>
          <a:p>
            <a:pPr algn="l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Our project is open source!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https://github.com/ValkA/SmartLifeBelt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5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56D39F-CBF3-42B8-BF09-7B928091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27075"/>
            <a:ext cx="10515600" cy="4197350"/>
          </a:xfrm>
        </p:spPr>
        <p:txBody>
          <a:bodyPr>
            <a:normAutofit/>
          </a:bodyPr>
          <a:lstStyle/>
          <a:p>
            <a:pPr algn="ctr" rtl="0"/>
            <a:r>
              <a:rPr lang="en-US" sz="9600" b="1" dirty="0"/>
              <a:t>Thank you!</a:t>
            </a:r>
            <a:endParaRPr lang="en-US" sz="96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BE82029-1175-4335-855C-D39288F118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9924" y="5659567"/>
            <a:ext cx="10363826" cy="833308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/>
              <a:t>Our Code, Diagrams and 3D models are open sourced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https://github.com/ValkA/SmartLifeBelt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4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zululandobserver.co.za/wp-content/uploads/sites/56/2016/03/photodune-2008349-the-drowning-man-m.jpg">
            <a:extLst>
              <a:ext uri="{FF2B5EF4-FFF2-40B4-BE49-F238E27FC236}">
                <a16:creationId xmlns:a16="http://schemas.microsoft.com/office/drawing/2014/main" id="{28C0FBF3-68C7-4DA5-9858-69AE5BF23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39D14F3-A951-4325-B8D1-77A8A8CA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65" y="123854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A problem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636E596-A31F-4E22-9E83-FE1EE3FA68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8003" y="1644822"/>
            <a:ext cx="7661547" cy="5003627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 algn="l" rtl="0"/>
            <a:r>
              <a:rPr lang="en-US" sz="3600" dirty="0"/>
              <a:t>Drowning cases (49 deaths only in Israel this year).</a:t>
            </a:r>
          </a:p>
          <a:p>
            <a:pPr algn="l" rtl="0"/>
            <a:endParaRPr lang="en-US" sz="3600" dirty="0"/>
          </a:p>
          <a:p>
            <a:pPr algn="l" rtl="0"/>
            <a:r>
              <a:rPr lang="en-US" sz="3600" dirty="0"/>
              <a:t>Loss of critical time – Golden time.</a:t>
            </a:r>
          </a:p>
          <a:p>
            <a:pPr algn="l" rtl="0"/>
            <a:endParaRPr lang="en-US" sz="3600" dirty="0"/>
          </a:p>
          <a:p>
            <a:pPr algn="l" rtl="0"/>
            <a:r>
              <a:rPr lang="en-US" sz="3600" dirty="0"/>
              <a:t>Saving lives.</a:t>
            </a:r>
          </a:p>
          <a:p>
            <a:pPr algn="l" rtl="0"/>
            <a:endParaRPr lang="en-US" sz="3600" dirty="0"/>
          </a:p>
          <a:p>
            <a:pPr marL="0" indent="0" algn="l" rtl="0">
              <a:buNone/>
            </a:pPr>
            <a:endParaRPr lang="en-US" sz="3600" dirty="0"/>
          </a:p>
          <a:p>
            <a:pPr marL="0" indent="0" algn="l" rtl="0">
              <a:buNone/>
            </a:pPr>
            <a:endParaRPr lang="he-IL" sz="3600" dirty="0"/>
          </a:p>
          <a:p>
            <a:pPr marL="0" indent="0" algn="l" rtl="0">
              <a:buNone/>
            </a:pPr>
            <a:endParaRPr lang="en-US" sz="3600" dirty="0"/>
          </a:p>
          <a:p>
            <a:pPr marL="0" indent="0" algn="l" rtl="0">
              <a:buNone/>
            </a:pPr>
            <a:endParaRPr lang="en-US" sz="3600" dirty="0"/>
          </a:p>
          <a:p>
            <a:pPr marL="0" indent="0" algn="l" rtl="0">
              <a:buNone/>
            </a:pPr>
            <a:endParaRPr lang="en-US" sz="3600" dirty="0"/>
          </a:p>
          <a:p>
            <a:pPr marL="0" indent="0" algn="l" rtl="0">
              <a:buNone/>
            </a:pPr>
            <a:endParaRPr lang="en-US" sz="36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7DF1EB8-FFCC-4CC2-8FB7-EB428CF4A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9" t="13926" r="2001" b="11259"/>
          <a:stretch/>
        </p:blipFill>
        <p:spPr>
          <a:xfrm rot="567896">
            <a:off x="8364491" y="411494"/>
            <a:ext cx="3492230" cy="23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6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4400C4D-E4C7-42E9-83F4-69B5954522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0147" y="5096323"/>
            <a:ext cx="10363826" cy="1557208"/>
          </a:xfrm>
        </p:spPr>
        <p:txBody>
          <a:bodyPr>
            <a:normAutofit/>
          </a:bodyPr>
          <a:lstStyle/>
          <a:p>
            <a:pPr algn="ctr" rtl="0"/>
            <a:r>
              <a:rPr lang="en-US" dirty="0"/>
              <a:t>Government costs for medical and legal expenses</a:t>
            </a:r>
          </a:p>
          <a:p>
            <a:pPr marL="0" indent="0" algn="ctr" rtl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1,433,739 </a:t>
            </a:r>
            <a:r>
              <a:rPr lang="he-IL" dirty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 4,030,717₪, </a:t>
            </a:r>
            <a:r>
              <a:rPr lang="en-US" b="1" dirty="0">
                <a:solidFill>
                  <a:srgbClr val="FF0000"/>
                </a:solidFill>
              </a:rPr>
              <a:t>PER PERSON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pPr marL="0" indent="0" algn="ctr" rtl="0">
              <a:buNone/>
            </a:pPr>
            <a:r>
              <a:rPr lang="en-US" sz="1300" u="sng" dirty="0">
                <a:solidFill>
                  <a:srgbClr val="0070C0"/>
                </a:solidFill>
              </a:rPr>
              <a:t>https://www.orendin.com/</a:t>
            </a:r>
            <a:r>
              <a:rPr lang="he-IL" sz="1300" u="sng" dirty="0">
                <a:solidFill>
                  <a:srgbClr val="0070C0"/>
                </a:solidFill>
              </a:rPr>
              <a:t>פיצויים-בגין-נזקי-טביעה</a:t>
            </a:r>
            <a:r>
              <a:rPr lang="en-US" sz="1300" u="sng" dirty="0">
                <a:solidFill>
                  <a:srgbClr val="0070C0"/>
                </a:solidFill>
              </a:rPr>
              <a:t>/</a:t>
            </a:r>
            <a:endParaRPr lang="en-US" u="sng" dirty="0">
              <a:solidFill>
                <a:srgbClr val="0070C0"/>
              </a:solidFill>
            </a:endParaRPr>
          </a:p>
        </p:txBody>
      </p:sp>
      <p:pic>
        <p:nvPicPr>
          <p:cNvPr id="1026" name="Picture 2" descr="×××ª ××©×¤× ××ª×¢×××¨× - ×× ×× ×©×¨×¦××ª× ×××¢×ª">
            <a:extLst>
              <a:ext uri="{FF2B5EF4-FFF2-40B4-BE49-F238E27FC236}">
                <a16:creationId xmlns:a16="http://schemas.microsoft.com/office/drawing/2014/main" id="{A2D9127A-F394-400B-B638-323417DA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367" y="381000"/>
            <a:ext cx="7239635" cy="446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2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39D14F3-A951-4325-B8D1-77A8A8CA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70" y="0"/>
            <a:ext cx="4270405" cy="882162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6600" b="1" dirty="0">
                <a:solidFill>
                  <a:srgbClr val="FF0000"/>
                </a:solidFill>
              </a:rPr>
              <a:t>Our solution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636E596-A31F-4E22-9E83-FE1EE3FA68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8750" y="853188"/>
            <a:ext cx="9793481" cy="5606677"/>
          </a:xfrm>
        </p:spPr>
        <p:txBody>
          <a:bodyPr>
            <a:normAutofit/>
          </a:bodyPr>
          <a:lstStyle/>
          <a:p>
            <a:pPr marL="742950" indent="-742950" algn="l" rtl="0">
              <a:buFont typeface="+mj-lt"/>
              <a:buAutoNum type="arabicPeriod"/>
            </a:pPr>
            <a:r>
              <a:rPr lang="en-US" sz="4000" dirty="0"/>
              <a:t>Smart camera.</a:t>
            </a:r>
          </a:p>
          <a:p>
            <a:pPr marL="742950" indent="-742950" algn="l" rtl="0">
              <a:buFont typeface="+mj-lt"/>
              <a:buAutoNum type="arabicPeriod"/>
            </a:pPr>
            <a:endParaRPr lang="en-US" sz="4000" dirty="0"/>
          </a:p>
          <a:p>
            <a:pPr marL="742950" indent="-742950" algn="l" rtl="0">
              <a:buFont typeface="+mj-lt"/>
              <a:buAutoNum type="arabicPeriod"/>
            </a:pPr>
            <a:r>
              <a:rPr lang="en-US" sz="4000" dirty="0"/>
              <a:t>Drone launch.</a:t>
            </a:r>
            <a:br>
              <a:rPr lang="en-US" sz="4000" dirty="0"/>
            </a:br>
            <a:endParaRPr lang="en-US" sz="4000" dirty="0"/>
          </a:p>
          <a:p>
            <a:pPr marL="742950" indent="-742950" algn="l" rtl="0">
              <a:buFont typeface="+mj-lt"/>
              <a:buAutoNum type="arabicPeriod"/>
            </a:pPr>
            <a:r>
              <a:rPr lang="en-US" altLang="en-US" sz="4000" dirty="0">
                <a:solidFill>
                  <a:srgbClr val="212121"/>
                </a:solidFill>
                <a:latin typeface="inherit"/>
              </a:rPr>
              <a:t>Drone drops smart life belt.</a:t>
            </a:r>
            <a:br>
              <a:rPr lang="en-US" altLang="en-US" sz="4000" b="1" u="sng" dirty="0">
                <a:solidFill>
                  <a:srgbClr val="212121"/>
                </a:solidFill>
                <a:latin typeface="inherit"/>
              </a:rPr>
            </a:br>
            <a:endParaRPr lang="en-US" sz="4000" dirty="0"/>
          </a:p>
          <a:p>
            <a:pPr marL="742950" indent="-7429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4000" dirty="0">
                <a:solidFill>
                  <a:srgbClr val="212121"/>
                </a:solidFill>
                <a:latin typeface="inherit"/>
              </a:rPr>
              <a:t>Inflation of smart belt.</a:t>
            </a:r>
            <a:br>
              <a:rPr lang="en-US" altLang="en-US" sz="4000" dirty="0">
                <a:solidFill>
                  <a:srgbClr val="212121"/>
                </a:solidFill>
                <a:latin typeface="inherit"/>
              </a:rPr>
            </a:br>
            <a:endParaRPr lang="en-US" altLang="en-US" sz="4000" dirty="0">
              <a:solidFill>
                <a:srgbClr val="212121"/>
              </a:solidFill>
              <a:latin typeface="inherit"/>
            </a:endParaRPr>
          </a:p>
          <a:p>
            <a:pPr marL="742950" indent="-7429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4000" dirty="0">
                <a:solidFill>
                  <a:srgbClr val="212121"/>
                </a:solidFill>
                <a:latin typeface="inherit"/>
              </a:rPr>
              <a:t>Target safely waits for a lifeguard.</a:t>
            </a: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4000" dirty="0"/>
          </a:p>
          <a:p>
            <a:pPr marL="0" indent="0" algn="l" rtl="0">
              <a:buNone/>
            </a:pPr>
            <a:endParaRPr lang="en-US" sz="4000" dirty="0"/>
          </a:p>
        </p:txBody>
      </p:sp>
      <p:pic>
        <p:nvPicPr>
          <p:cNvPr id="6" name="Picture 2" descr="×ª××¦××ª ×ª××× × ×¢×××¨ âªco2 16 gramâ¬â">
            <a:extLst>
              <a:ext uri="{FF2B5EF4-FFF2-40B4-BE49-F238E27FC236}">
                <a16:creationId xmlns:a16="http://schemas.microsoft.com/office/drawing/2014/main" id="{A6DAE379-CA81-4D0F-9C2C-482577FA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53" y="4390094"/>
            <a:ext cx="929415" cy="1017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E6DC65AB-9044-4251-9C6A-8F8C5A8C0777}"/>
              </a:ext>
            </a:extLst>
          </p:cNvPr>
          <p:cNvSpPr/>
          <p:nvPr/>
        </p:nvSpPr>
        <p:spPr>
          <a:xfrm>
            <a:off x="728702" y="4371044"/>
            <a:ext cx="850630" cy="162457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36B0202C-37DD-4FC1-A8CE-6DD34478666D}"/>
              </a:ext>
            </a:extLst>
          </p:cNvPr>
          <p:cNvSpPr/>
          <p:nvPr/>
        </p:nvSpPr>
        <p:spPr>
          <a:xfrm>
            <a:off x="912017" y="4516281"/>
            <a:ext cx="622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12121"/>
                </a:solidFill>
                <a:latin typeface="inherit"/>
              </a:rPr>
              <a:t>CO2</a:t>
            </a:r>
            <a:endParaRPr lang="en-US" sz="1050" dirty="0"/>
          </a:p>
        </p:txBody>
      </p:sp>
      <p:pic>
        <p:nvPicPr>
          <p:cNvPr id="9" name="Picture 7" descr="×ª××× × ×§×©××¨×">
            <a:extLst>
              <a:ext uri="{FF2B5EF4-FFF2-40B4-BE49-F238E27FC236}">
                <a16:creationId xmlns:a16="http://schemas.microsoft.com/office/drawing/2014/main" id="{B5B96A9B-5063-45E1-AAD2-1E3FEC1E6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12" y="1431093"/>
            <a:ext cx="1446783" cy="12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9E923030-0072-4BEF-96B2-5F1AA5413841}"/>
              </a:ext>
            </a:extLst>
          </p:cNvPr>
          <p:cNvSpPr/>
          <p:nvPr/>
        </p:nvSpPr>
        <p:spPr>
          <a:xfrm rot="5400000">
            <a:off x="1109701" y="2607693"/>
            <a:ext cx="409810" cy="1967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9" descr="×ª××¦××ª ×ª××× × ×¢×××¨ âªpackage floatâ¬â">
            <a:extLst>
              <a:ext uri="{FF2B5EF4-FFF2-40B4-BE49-F238E27FC236}">
                <a16:creationId xmlns:a16="http://schemas.microsoft.com/office/drawing/2014/main" id="{8CD7D9D3-B4E3-4DC6-9EDE-64525B035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48768" r="27000" b="21074"/>
          <a:stretch/>
        </p:blipFill>
        <p:spPr bwMode="auto">
          <a:xfrm>
            <a:off x="790556" y="2991122"/>
            <a:ext cx="1021916" cy="73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24BBDD85-B3EC-4FC5-AEB1-13BEFBF4B5FB}"/>
              </a:ext>
            </a:extLst>
          </p:cNvPr>
          <p:cNvSpPr/>
          <p:nvPr/>
        </p:nvSpPr>
        <p:spPr>
          <a:xfrm rot="5400000">
            <a:off x="1166533" y="3819619"/>
            <a:ext cx="381235" cy="1967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ECFDAE2C-720B-4D34-8787-52B97B0DF8A3}"/>
              </a:ext>
            </a:extLst>
          </p:cNvPr>
          <p:cNvSpPr/>
          <p:nvPr/>
        </p:nvSpPr>
        <p:spPr>
          <a:xfrm rot="5400000">
            <a:off x="1198530" y="4996465"/>
            <a:ext cx="381235" cy="1967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×ª××¦××ª ×ª××× × ×¢×××¨ âªdrowningâ¬â">
            <a:extLst>
              <a:ext uri="{FF2B5EF4-FFF2-40B4-BE49-F238E27FC236}">
                <a16:creationId xmlns:a16="http://schemas.microsoft.com/office/drawing/2014/main" id="{21E22856-CD88-4369-BC1C-30400B578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7" b="26970"/>
          <a:stretch/>
        </p:blipFill>
        <p:spPr bwMode="auto">
          <a:xfrm>
            <a:off x="177344" y="5495550"/>
            <a:ext cx="2423605" cy="121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×ª××¦××ª ×ª××× × ×¢×××¨ âªdrowningâ¬â">
            <a:extLst>
              <a:ext uri="{FF2B5EF4-FFF2-40B4-BE49-F238E27FC236}">
                <a16:creationId xmlns:a16="http://schemas.microsoft.com/office/drawing/2014/main" id="{EEE0CAC9-9CBE-4BEA-9A1D-5367A08F9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3538" r="54223" b="74411"/>
          <a:stretch/>
        </p:blipFill>
        <p:spPr bwMode="auto">
          <a:xfrm>
            <a:off x="333198" y="5508093"/>
            <a:ext cx="883051" cy="63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Swim Ring, Inflatable, Life Savers, Rings, Red, White">
            <a:extLst>
              <a:ext uri="{FF2B5EF4-FFF2-40B4-BE49-F238E27FC236}">
                <a16:creationId xmlns:a16="http://schemas.microsoft.com/office/drawing/2014/main" id="{09891FED-3B1D-4CDF-A5C9-B27081C7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177" y="4209528"/>
            <a:ext cx="794514" cy="79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×ª××¦××ª ×ª××× × ×¢×××¨ âªlife guard viewâ¬â">
            <a:extLst>
              <a:ext uri="{FF2B5EF4-FFF2-40B4-BE49-F238E27FC236}">
                <a16:creationId xmlns:a16="http://schemas.microsoft.com/office/drawing/2014/main" id="{84B4E89C-55D5-4305-A630-11355AAD6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02" y="250344"/>
            <a:ext cx="1395714" cy="93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חץ: ימינה 16">
            <a:extLst>
              <a:ext uri="{FF2B5EF4-FFF2-40B4-BE49-F238E27FC236}">
                <a16:creationId xmlns:a16="http://schemas.microsoft.com/office/drawing/2014/main" id="{F5BEA22C-3C0F-474B-8DC7-01149B281E48}"/>
              </a:ext>
            </a:extLst>
          </p:cNvPr>
          <p:cNvSpPr/>
          <p:nvPr/>
        </p:nvSpPr>
        <p:spPr>
          <a:xfrm rot="5400000">
            <a:off x="1152246" y="1378380"/>
            <a:ext cx="409810" cy="1967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7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y Movie">
            <a:hlinkClick r:id="" action="ppaction://media"/>
            <a:extLst>
              <a:ext uri="{FF2B5EF4-FFF2-40B4-BE49-F238E27FC236}">
                <a16:creationId xmlns:a16="http://schemas.microsoft.com/office/drawing/2014/main" id="{189EF59C-B4D6-FD49-BF3F-15BCFFC01E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כותרת 12">
            <a:extLst>
              <a:ext uri="{FF2B5EF4-FFF2-40B4-BE49-F238E27FC236}">
                <a16:creationId xmlns:a16="http://schemas.microsoft.com/office/drawing/2014/main" id="{C029A97B-0226-43A7-9C85-733F4B04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62" y="106362"/>
            <a:ext cx="10515600" cy="1325563"/>
          </a:xfrm>
        </p:spPr>
        <p:txBody>
          <a:bodyPr/>
          <a:lstStyle/>
          <a:p>
            <a:pPr algn="l" rtl="0"/>
            <a:r>
              <a:rPr lang="en-US" b="1" dirty="0"/>
              <a:t>Existing solutions:</a:t>
            </a:r>
          </a:p>
        </p:txBody>
      </p:sp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25E0C751-66DE-472C-B114-F096542428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6173" y="548365"/>
            <a:ext cx="3637721" cy="2065943"/>
          </a:xfrm>
        </p:spPr>
        <p:txBody>
          <a:bodyPr>
            <a:normAutofit fontScale="92500" lnSpcReduction="20000"/>
          </a:bodyPr>
          <a:lstStyle/>
          <a:p>
            <a:pPr marL="742950" lvl="0" indent="-7429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3200" dirty="0">
                <a:solidFill>
                  <a:srgbClr val="0070C0"/>
                </a:solidFill>
              </a:rPr>
              <a:t>Microdrones</a:t>
            </a:r>
            <a:r>
              <a:rPr lang="en-US" sz="3200" dirty="0"/>
              <a:t> </a:t>
            </a:r>
          </a:p>
          <a:p>
            <a:pPr marL="742950" lvl="0" indent="-7429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sz="3200" dirty="0"/>
          </a:p>
          <a:p>
            <a:pPr marL="742950" lvl="0" indent="-7429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EMILLY</a:t>
            </a:r>
          </a:p>
          <a:p>
            <a:pPr marL="742950" lvl="0" indent="-7429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sz="3200" dirty="0"/>
          </a:p>
          <a:p>
            <a:pPr marL="742950" lvl="0" indent="-7429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3200" dirty="0" err="1">
                <a:solidFill>
                  <a:srgbClr val="92D050"/>
                </a:solidFill>
              </a:rPr>
              <a:t>Blueskimmer</a:t>
            </a:r>
            <a:endParaRPr lang="en-US" sz="3200" dirty="0"/>
          </a:p>
        </p:txBody>
      </p:sp>
      <p:pic>
        <p:nvPicPr>
          <p:cNvPr id="3078" name="Picture 6" descr="https://www.microdrones.com/fileadmin/_processed_/6/5/csm_restube-product_7dcce0cce6.jpg">
            <a:extLst>
              <a:ext uri="{FF2B5EF4-FFF2-40B4-BE49-F238E27FC236}">
                <a16:creationId xmlns:a16="http://schemas.microsoft.com/office/drawing/2014/main" id="{1048D194-47E2-4A9B-9C4E-187541FE2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68" y="488508"/>
            <a:ext cx="1998664" cy="5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EMILY Rescue Boat ">
            <a:extLst>
              <a:ext uri="{FF2B5EF4-FFF2-40B4-BE49-F238E27FC236}">
                <a16:creationId xmlns:a16="http://schemas.microsoft.com/office/drawing/2014/main" id="{18DD204A-B0CC-4667-A892-F200076A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82" y="1045759"/>
            <a:ext cx="1059350" cy="70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6B3E82C4-E23B-4863-B11F-387FEC326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982" y="1861446"/>
            <a:ext cx="1059350" cy="779522"/>
          </a:xfrm>
          <a:prstGeom prst="rect">
            <a:avLst/>
          </a:prstGeom>
        </p:spPr>
      </p:pic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9B218DA0-AAB7-41BD-B38A-1FE48E4CA2E2}"/>
              </a:ext>
            </a:extLst>
          </p:cNvPr>
          <p:cNvGrpSpPr/>
          <p:nvPr/>
        </p:nvGrpSpPr>
        <p:grpSpPr>
          <a:xfrm>
            <a:off x="-4385386" y="2850696"/>
            <a:ext cx="15287560" cy="5845631"/>
            <a:chOff x="3495675" y="4384995"/>
            <a:chExt cx="7825658" cy="2206306"/>
          </a:xfrm>
        </p:grpSpPr>
        <p:cxnSp>
          <p:nvCxnSpPr>
            <p:cNvPr id="8" name="מחבר חץ ישר 7">
              <a:extLst>
                <a:ext uri="{FF2B5EF4-FFF2-40B4-BE49-F238E27FC236}">
                  <a16:creationId xmlns:a16="http://schemas.microsoft.com/office/drawing/2014/main" id="{61322003-6267-4783-A623-87305ADBBCCA}"/>
                </a:ext>
              </a:extLst>
            </p:cNvPr>
            <p:cNvCxnSpPr>
              <a:cxnSpLocks/>
            </p:cNvCxnSpPr>
            <p:nvPr/>
          </p:nvCxnSpPr>
          <p:spPr>
            <a:xfrm>
              <a:off x="3495675" y="5600025"/>
              <a:ext cx="5943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מחבר חץ ישר 21">
              <a:extLst>
                <a:ext uri="{FF2B5EF4-FFF2-40B4-BE49-F238E27FC236}">
                  <a16:creationId xmlns:a16="http://schemas.microsoft.com/office/drawing/2014/main" id="{8EC47E2C-3166-4AFA-8118-D12B815E9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800" y="4648200"/>
              <a:ext cx="0" cy="19431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מציין מיקום תוכן 2">
              <a:extLst>
                <a:ext uri="{FF2B5EF4-FFF2-40B4-BE49-F238E27FC236}">
                  <a16:creationId xmlns:a16="http://schemas.microsoft.com/office/drawing/2014/main" id="{31DCBC03-952C-4862-87A6-FF426050CC2A}"/>
                </a:ext>
              </a:extLst>
            </p:cNvPr>
            <p:cNvSpPr txBox="1">
              <a:spLocks/>
            </p:cNvSpPr>
            <p:nvPr/>
          </p:nvSpPr>
          <p:spPr>
            <a:xfrm>
              <a:off x="5933789" y="4384995"/>
              <a:ext cx="1862139" cy="352424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sz="1800" dirty="0"/>
                <a:t>Windy conditions</a:t>
              </a:r>
            </a:p>
          </p:txBody>
        </p:sp>
        <p:sp>
          <p:nvSpPr>
            <p:cNvPr id="28" name="מציין מיקום תוכן 2">
              <a:extLst>
                <a:ext uri="{FF2B5EF4-FFF2-40B4-BE49-F238E27FC236}">
                  <a16:creationId xmlns:a16="http://schemas.microsoft.com/office/drawing/2014/main" id="{D6A3AB95-7B07-4FFC-82C1-FA3DA3049991}"/>
                </a:ext>
              </a:extLst>
            </p:cNvPr>
            <p:cNvSpPr txBox="1">
              <a:spLocks/>
            </p:cNvSpPr>
            <p:nvPr/>
          </p:nvSpPr>
          <p:spPr>
            <a:xfrm>
              <a:off x="9459194" y="5545040"/>
              <a:ext cx="1862139" cy="352424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sz="1800" dirty="0"/>
                <a:t>Wavy conditions</a:t>
              </a:r>
            </a:p>
          </p:txBody>
        </p:sp>
        <p:sp>
          <p:nvSpPr>
            <p:cNvPr id="29" name="מציין מיקום תוכן 2">
              <a:extLst>
                <a:ext uri="{FF2B5EF4-FFF2-40B4-BE49-F238E27FC236}">
                  <a16:creationId xmlns:a16="http://schemas.microsoft.com/office/drawing/2014/main" id="{FC6D0ECF-339D-4D34-80B3-A8F4E2EB38C7}"/>
                </a:ext>
              </a:extLst>
            </p:cNvPr>
            <p:cNvSpPr txBox="1">
              <a:spLocks/>
            </p:cNvSpPr>
            <p:nvPr/>
          </p:nvSpPr>
          <p:spPr>
            <a:xfrm>
              <a:off x="7678892" y="5164446"/>
              <a:ext cx="1862139" cy="352424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rgbClr val="0070C0"/>
                  </a:solidFill>
                </a:rPr>
                <a:t>Microdrones</a:t>
              </a:r>
            </a:p>
          </p:txBody>
        </p:sp>
        <p:sp>
          <p:nvSpPr>
            <p:cNvPr id="30" name="מציין מיקום תוכן 2">
              <a:extLst>
                <a:ext uri="{FF2B5EF4-FFF2-40B4-BE49-F238E27FC236}">
                  <a16:creationId xmlns:a16="http://schemas.microsoft.com/office/drawing/2014/main" id="{6E37519B-AE42-43F5-8D31-A7DF3F66FDE5}"/>
                </a:ext>
              </a:extLst>
            </p:cNvPr>
            <p:cNvSpPr txBox="1">
              <a:spLocks/>
            </p:cNvSpPr>
            <p:nvPr/>
          </p:nvSpPr>
          <p:spPr>
            <a:xfrm>
              <a:off x="6467475" y="4636821"/>
              <a:ext cx="1862139" cy="352424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rgbClr val="FF0000"/>
                  </a:solidFill>
                </a:rPr>
                <a:t>EMILLY</a:t>
              </a:r>
            </a:p>
          </p:txBody>
        </p:sp>
        <p:sp>
          <p:nvSpPr>
            <p:cNvPr id="31" name="מציין מיקום תוכן 2">
              <a:extLst>
                <a:ext uri="{FF2B5EF4-FFF2-40B4-BE49-F238E27FC236}">
                  <a16:creationId xmlns:a16="http://schemas.microsoft.com/office/drawing/2014/main" id="{DB9D5433-55AB-48C6-925A-99CF9C326860}"/>
                </a:ext>
              </a:extLst>
            </p:cNvPr>
            <p:cNvSpPr txBox="1">
              <a:spLocks/>
            </p:cNvSpPr>
            <p:nvPr/>
          </p:nvSpPr>
          <p:spPr>
            <a:xfrm>
              <a:off x="7983535" y="5314910"/>
              <a:ext cx="1862139" cy="352424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 err="1">
                  <a:solidFill>
                    <a:schemeClr val="accent6"/>
                  </a:solidFill>
                </a:rPr>
                <a:t>Blueskimmer</a:t>
              </a:r>
              <a:endParaRPr lang="en-US" sz="1800" dirty="0">
                <a:solidFill>
                  <a:schemeClr val="accent6"/>
                </a:solidFill>
              </a:endParaRPr>
            </a:p>
          </p:txBody>
        </p:sp>
        <p:sp>
          <p:nvSpPr>
            <p:cNvPr id="32" name="מציין מיקום תוכן 2">
              <a:extLst>
                <a:ext uri="{FF2B5EF4-FFF2-40B4-BE49-F238E27FC236}">
                  <a16:creationId xmlns:a16="http://schemas.microsoft.com/office/drawing/2014/main" id="{443F6FAE-965A-4AD1-B46E-AE467FBBDB32}"/>
                </a:ext>
              </a:extLst>
            </p:cNvPr>
            <p:cNvSpPr txBox="1">
              <a:spLocks/>
            </p:cNvSpPr>
            <p:nvPr/>
          </p:nvSpPr>
          <p:spPr>
            <a:xfrm>
              <a:off x="7831213" y="4882037"/>
              <a:ext cx="1862139" cy="352424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 b="1" dirty="0">
                  <a:solidFill>
                    <a:srgbClr val="7030A0"/>
                  </a:solidFill>
                </a:rPr>
                <a:t>Our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3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D86AA60A-F774-4FE5-8F1F-DF89E75A0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6" t="872" r="14365" b="-872"/>
          <a:stretch/>
        </p:blipFill>
        <p:spPr>
          <a:xfrm rot="5400000">
            <a:off x="7599522" y="2573178"/>
            <a:ext cx="2905813" cy="4617458"/>
          </a:xfrm>
          <a:prstGeom prst="rect">
            <a:avLst/>
          </a:prstGeom>
        </p:spPr>
      </p:pic>
      <p:sp>
        <p:nvSpPr>
          <p:cNvPr id="11" name="תרשים זרימה: חילוץ 10">
            <a:extLst>
              <a:ext uri="{FF2B5EF4-FFF2-40B4-BE49-F238E27FC236}">
                <a16:creationId xmlns:a16="http://schemas.microsoft.com/office/drawing/2014/main" id="{5B5A7B61-F51F-436B-9DA8-636BFF66838C}"/>
              </a:ext>
            </a:extLst>
          </p:cNvPr>
          <p:cNvSpPr/>
          <p:nvPr/>
        </p:nvSpPr>
        <p:spPr>
          <a:xfrm rot="6678068">
            <a:off x="7024379" y="3187834"/>
            <a:ext cx="2193341" cy="2615993"/>
          </a:xfrm>
          <a:prstGeom prst="flowChartExtract">
            <a:avLst/>
          </a:prstGeom>
          <a:solidFill>
            <a:srgbClr val="92D05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39D14F3-A951-4325-B8D1-77A8A8CA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0" y="143821"/>
            <a:ext cx="7600949" cy="894405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6600" b="1" dirty="0">
                <a:solidFill>
                  <a:srgbClr val="FF0000"/>
                </a:solidFill>
              </a:rPr>
              <a:t>From life guard’s tower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636E596-A31F-4E22-9E83-FE1EE3FA68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3961" y="1038226"/>
            <a:ext cx="11409413" cy="106629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/>
              <a:t>Smart camera uses AI to scan and classify swimmers behavior.</a:t>
            </a:r>
          </a:p>
          <a:p>
            <a:pPr marL="0" indent="0" algn="l" rtl="0">
              <a:buNone/>
            </a:pPr>
            <a:endParaRPr lang="en-US" sz="3200" dirty="0"/>
          </a:p>
        </p:txBody>
      </p:sp>
      <p:pic>
        <p:nvPicPr>
          <p:cNvPr id="4098" name="Picture 2" descr="http://www.ladaat.info/Images/Articles/2017/08/11/28981.jpg">
            <a:extLst>
              <a:ext uri="{FF2B5EF4-FFF2-40B4-BE49-F238E27FC236}">
                <a16:creationId xmlns:a16="http://schemas.microsoft.com/office/drawing/2014/main" id="{87F016DE-611D-4827-A637-8B6AED497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67" y="3484515"/>
            <a:ext cx="5076825" cy="29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×ª××× × ×§×©××¨×">
            <a:extLst>
              <a:ext uri="{FF2B5EF4-FFF2-40B4-BE49-F238E27FC236}">
                <a16:creationId xmlns:a16="http://schemas.microsoft.com/office/drawing/2014/main" id="{A56225C0-0B7A-42E0-8A8C-98C47FC7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88" y="4748442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B965516-A1B5-4C27-AC66-A00D4536D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217"/>
          <a:stretch/>
        </p:blipFill>
        <p:spPr>
          <a:xfrm>
            <a:off x="649867" y="4818243"/>
            <a:ext cx="2169823" cy="1174495"/>
          </a:xfrm>
          <a:prstGeom prst="rect">
            <a:avLst/>
          </a:prstGeom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357D800E-2530-49BC-9F03-8BE65909B12F}"/>
              </a:ext>
            </a:extLst>
          </p:cNvPr>
          <p:cNvSpPr/>
          <p:nvPr/>
        </p:nvSpPr>
        <p:spPr>
          <a:xfrm>
            <a:off x="1052052" y="5397910"/>
            <a:ext cx="275303" cy="2163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AE79CE4F-BDCE-46B7-A923-3AF104302FCB}"/>
              </a:ext>
            </a:extLst>
          </p:cNvPr>
          <p:cNvSpPr/>
          <p:nvPr/>
        </p:nvSpPr>
        <p:spPr>
          <a:xfrm>
            <a:off x="3699045" y="4745693"/>
            <a:ext cx="275303" cy="2163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95984238-FEBC-40A7-A1FB-4EB898FDC192}"/>
              </a:ext>
            </a:extLst>
          </p:cNvPr>
          <p:cNvSpPr/>
          <p:nvPr/>
        </p:nvSpPr>
        <p:spPr>
          <a:xfrm>
            <a:off x="7666361" y="4042686"/>
            <a:ext cx="275303" cy="2163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חץ: מעוקל למטה 8">
            <a:extLst>
              <a:ext uri="{FF2B5EF4-FFF2-40B4-BE49-F238E27FC236}">
                <a16:creationId xmlns:a16="http://schemas.microsoft.com/office/drawing/2014/main" id="{D46A5CAD-3A75-4F20-9C47-006DA33EFB6E}"/>
              </a:ext>
            </a:extLst>
          </p:cNvPr>
          <p:cNvSpPr/>
          <p:nvPr/>
        </p:nvSpPr>
        <p:spPr>
          <a:xfrm rot="20924147">
            <a:off x="806660" y="3510013"/>
            <a:ext cx="7204478" cy="1083207"/>
          </a:xfrm>
          <a:prstGeom prst="curvedDown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8E616FC5-1ECC-4640-9C87-69ED971FAB3F}"/>
              </a:ext>
            </a:extLst>
          </p:cNvPr>
          <p:cNvSpPr txBox="1">
            <a:spLocks/>
          </p:cNvSpPr>
          <p:nvPr/>
        </p:nvSpPr>
        <p:spPr>
          <a:xfrm>
            <a:off x="1915404" y="2551312"/>
            <a:ext cx="5295021" cy="786630"/>
          </a:xfrm>
          <a:prstGeom prst="rect">
            <a:avLst/>
          </a:prstGeom>
        </p:spPr>
        <p:txBody>
          <a:bodyPr vert="horz" lIns="91440" tIns="45720" rIns="91440" bIns="45720" rtlCol="1">
            <a:normAutofit fontScale="85000"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3200" dirty="0"/>
              <a:t>Camera</a:t>
            </a:r>
            <a:r>
              <a:rPr lang="en-US" sz="3200" dirty="0">
                <a:solidFill>
                  <a:srgbClr val="FF0000"/>
                </a:solidFill>
              </a:rPr>
              <a:t> (</a:t>
            </a:r>
            <a:r>
              <a:rPr lang="en-US" sz="3200" dirty="0" err="1">
                <a:solidFill>
                  <a:srgbClr val="FF0000"/>
                </a:solidFill>
              </a:rPr>
              <a:t>x,y</a:t>
            </a:r>
            <a:r>
              <a:rPr lang="en-US" sz="3200" dirty="0">
                <a:solidFill>
                  <a:srgbClr val="FF0000"/>
                </a:solidFill>
              </a:rPr>
              <a:t>) </a:t>
            </a:r>
            <a:r>
              <a:rPr lang="en-US" sz="3200" dirty="0"/>
              <a:t>coordinates translated to </a:t>
            </a:r>
            <a:r>
              <a:rPr lang="en-US" sz="3200" dirty="0">
                <a:solidFill>
                  <a:srgbClr val="92D050"/>
                </a:solidFill>
              </a:rPr>
              <a:t>(</a:t>
            </a:r>
            <a:r>
              <a:rPr lang="en-US" sz="3200" dirty="0" err="1">
                <a:solidFill>
                  <a:srgbClr val="92D050"/>
                </a:solidFill>
              </a:rPr>
              <a:t>latitude,longitude</a:t>
            </a:r>
            <a:r>
              <a:rPr lang="en-US" sz="3200" dirty="0">
                <a:solidFill>
                  <a:srgbClr val="92D050"/>
                </a:solidFill>
              </a:rPr>
              <a:t>) </a:t>
            </a:r>
            <a:r>
              <a:rPr lang="en-US" sz="3200" dirty="0"/>
              <a:t>for the drone</a:t>
            </a:r>
          </a:p>
        </p:txBody>
      </p:sp>
      <p:sp>
        <p:nvSpPr>
          <p:cNvPr id="15" name="פרצוף מחייך 14">
            <a:extLst>
              <a:ext uri="{FF2B5EF4-FFF2-40B4-BE49-F238E27FC236}">
                <a16:creationId xmlns:a16="http://schemas.microsoft.com/office/drawing/2014/main" id="{6D58185F-38FB-4AE2-8178-1BBBAA80F683}"/>
              </a:ext>
            </a:extLst>
          </p:cNvPr>
          <p:cNvSpPr/>
          <p:nvPr/>
        </p:nvSpPr>
        <p:spPr>
          <a:xfrm>
            <a:off x="9064548" y="4719468"/>
            <a:ext cx="452353" cy="435908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כותרת 12">
            <a:extLst>
              <a:ext uri="{FF2B5EF4-FFF2-40B4-BE49-F238E27FC236}">
                <a16:creationId xmlns:a16="http://schemas.microsoft.com/office/drawing/2014/main" id="{C029A97B-0226-43A7-9C85-733F4B04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2" y="276638"/>
            <a:ext cx="10515600" cy="894938"/>
          </a:xfrm>
        </p:spPr>
        <p:txBody>
          <a:bodyPr/>
          <a:lstStyle/>
          <a:p>
            <a:pPr algn="l" rtl="0"/>
            <a:r>
              <a:rPr lang="en-US" b="1" dirty="0"/>
              <a:t>System Description: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8C890F6-75DD-4190-B32F-3E2D8859B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83" y="2714213"/>
            <a:ext cx="3357259" cy="2834640"/>
          </a:xfrm>
          <a:prstGeom prst="rect">
            <a:avLst/>
          </a:prstGeom>
        </p:spPr>
      </p:pic>
      <p:sp>
        <p:nvSpPr>
          <p:cNvPr id="17" name="כותרת 12">
            <a:extLst>
              <a:ext uri="{FF2B5EF4-FFF2-40B4-BE49-F238E27FC236}">
                <a16:creationId xmlns:a16="http://schemas.microsoft.com/office/drawing/2014/main" id="{76447677-1604-4CB7-B5B5-70AB2D9B7E07}"/>
              </a:ext>
            </a:extLst>
          </p:cNvPr>
          <p:cNvSpPr txBox="1">
            <a:spLocks/>
          </p:cNvSpPr>
          <p:nvPr/>
        </p:nvSpPr>
        <p:spPr>
          <a:xfrm>
            <a:off x="4579568" y="1957070"/>
            <a:ext cx="3098424" cy="814293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5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b="1" dirty="0"/>
              <a:t>Arduino with Bluetooth and servos</a:t>
            </a:r>
          </a:p>
        </p:txBody>
      </p:sp>
      <p:sp>
        <p:nvSpPr>
          <p:cNvPr id="8" name="AutoShape 6" descr="blob:https://web.whatsapp.com/12e865f9-7f9e-4924-99c1-8d5fdf001771">
            <a:extLst>
              <a:ext uri="{FF2B5EF4-FFF2-40B4-BE49-F238E27FC236}">
                <a16:creationId xmlns:a16="http://schemas.microsoft.com/office/drawing/2014/main" id="{6CA1B018-47FF-4000-AB33-5BE96D7917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9356" y="3226156"/>
            <a:ext cx="405689" cy="40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F47C2D43-3B45-47DE-A134-6A5BBACB7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12" y="3133314"/>
            <a:ext cx="1841481" cy="2455308"/>
          </a:xfrm>
          <a:prstGeom prst="rect">
            <a:avLst/>
          </a:prstGeom>
        </p:spPr>
      </p:pic>
      <p:sp>
        <p:nvSpPr>
          <p:cNvPr id="24" name="כותרת 12">
            <a:extLst>
              <a:ext uri="{FF2B5EF4-FFF2-40B4-BE49-F238E27FC236}">
                <a16:creationId xmlns:a16="http://schemas.microsoft.com/office/drawing/2014/main" id="{25E176E1-01EE-4D01-8BB1-1CB499E0A46E}"/>
              </a:ext>
            </a:extLst>
          </p:cNvPr>
          <p:cNvSpPr txBox="1">
            <a:spLocks/>
          </p:cNvSpPr>
          <p:nvPr/>
        </p:nvSpPr>
        <p:spPr>
          <a:xfrm>
            <a:off x="528333" y="1590676"/>
            <a:ext cx="3357259" cy="1123538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5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b="1" dirty="0"/>
              <a:t>3D printed case. Holds electronics and inflator together on the Drone</a:t>
            </a:r>
          </a:p>
        </p:txBody>
      </p:sp>
      <p:sp>
        <p:nvSpPr>
          <p:cNvPr id="27" name="כותרת 12">
            <a:extLst>
              <a:ext uri="{FF2B5EF4-FFF2-40B4-BE49-F238E27FC236}">
                <a16:creationId xmlns:a16="http://schemas.microsoft.com/office/drawing/2014/main" id="{2F1E5153-9AFC-4138-ABA7-94BF88929F06}"/>
              </a:ext>
            </a:extLst>
          </p:cNvPr>
          <p:cNvSpPr txBox="1">
            <a:spLocks/>
          </p:cNvSpPr>
          <p:nvPr/>
        </p:nvSpPr>
        <p:spPr>
          <a:xfrm>
            <a:off x="8291208" y="2126102"/>
            <a:ext cx="3295953" cy="394389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47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b="1" dirty="0"/>
              <a:t>Android Bluetooth terminal</a:t>
            </a:r>
          </a:p>
        </p:txBody>
      </p:sp>
      <p:pic>
        <p:nvPicPr>
          <p:cNvPr id="5134" name="Picture 14" descr="×ª××¦××ª ×ª××× × ×¢×××¨ âªbluetooth terminalâ¬â">
            <a:extLst>
              <a:ext uri="{FF2B5EF4-FFF2-40B4-BE49-F238E27FC236}">
                <a16:creationId xmlns:a16="http://schemas.microsoft.com/office/drawing/2014/main" id="{C0174ED9-D580-425B-B725-0D3487F1A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200" y="2520491"/>
            <a:ext cx="1955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חץ: ימינה 20">
            <a:extLst>
              <a:ext uri="{FF2B5EF4-FFF2-40B4-BE49-F238E27FC236}">
                <a16:creationId xmlns:a16="http://schemas.microsoft.com/office/drawing/2014/main" id="{8140683C-A6CE-43B2-BCAE-5AD8FF975CB6}"/>
              </a:ext>
            </a:extLst>
          </p:cNvPr>
          <p:cNvSpPr/>
          <p:nvPr/>
        </p:nvSpPr>
        <p:spPr>
          <a:xfrm rot="10800000">
            <a:off x="7642542" y="3819525"/>
            <a:ext cx="1168083" cy="394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6" name="Picture 16" descr="×ª××¦××ª ×ª××× × ×¢×××¨ âªbluetooth logoâ¬â">
            <a:extLst>
              <a:ext uri="{FF2B5EF4-FFF2-40B4-BE49-F238E27FC236}">
                <a16:creationId xmlns:a16="http://schemas.microsoft.com/office/drawing/2014/main" id="{FC076C90-7C1A-4B1E-ADA4-3E22E0500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45" y="3031092"/>
            <a:ext cx="12223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כותרת 12">
            <a:extLst>
              <a:ext uri="{FF2B5EF4-FFF2-40B4-BE49-F238E27FC236}">
                <a16:creationId xmlns:a16="http://schemas.microsoft.com/office/drawing/2014/main" id="{A3B8A246-65FD-4ACF-81D8-E1B59AAC7EA7}"/>
              </a:ext>
            </a:extLst>
          </p:cNvPr>
          <p:cNvSpPr txBox="1">
            <a:spLocks/>
          </p:cNvSpPr>
          <p:nvPr/>
        </p:nvSpPr>
        <p:spPr>
          <a:xfrm>
            <a:off x="728662" y="800513"/>
            <a:ext cx="10515600" cy="89493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2800" b="1" dirty="0"/>
              <a:t>We succeeded to deliver the following prototype:</a:t>
            </a:r>
          </a:p>
        </p:txBody>
      </p:sp>
      <p:pic>
        <p:nvPicPr>
          <p:cNvPr id="33" name="Picture 2" descr="×ª××¦××ª ×ª××× × ×¢×××¨ âªco2 16 gramâ¬â">
            <a:extLst>
              <a:ext uri="{FF2B5EF4-FFF2-40B4-BE49-F238E27FC236}">
                <a16:creationId xmlns:a16="http://schemas.microsoft.com/office/drawing/2014/main" id="{96D5A288-3C50-4FA0-8AEF-E0F981D88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27" y="3397804"/>
            <a:ext cx="1595948" cy="1746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34" name="Picture 5" descr="Swim Ring, Inflatable, Life Savers, Rings, Red, White">
            <a:extLst>
              <a:ext uri="{FF2B5EF4-FFF2-40B4-BE49-F238E27FC236}">
                <a16:creationId xmlns:a16="http://schemas.microsoft.com/office/drawing/2014/main" id="{B6D2B63A-7B4C-452A-88BE-E045A7AE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53" y="3301262"/>
            <a:ext cx="494734" cy="49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97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×ª××¦××ª ×ª××× × ×¢×××¨ âªCameraâ¬â">
            <a:extLst>
              <a:ext uri="{FF2B5EF4-FFF2-40B4-BE49-F238E27FC236}">
                <a16:creationId xmlns:a16="http://schemas.microsoft.com/office/drawing/2014/main" id="{163DC6E2-EFA4-4B71-BBD9-80EA33E8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97300">
            <a:off x="1543088" y="2955843"/>
            <a:ext cx="1433829" cy="143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כותרת 12">
            <a:extLst>
              <a:ext uri="{FF2B5EF4-FFF2-40B4-BE49-F238E27FC236}">
                <a16:creationId xmlns:a16="http://schemas.microsoft.com/office/drawing/2014/main" id="{C029A97B-0226-43A7-9C85-733F4B04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2" y="276638"/>
            <a:ext cx="10515600" cy="894938"/>
          </a:xfrm>
        </p:spPr>
        <p:txBody>
          <a:bodyPr/>
          <a:lstStyle/>
          <a:p>
            <a:pPr algn="l" rtl="0"/>
            <a:r>
              <a:rPr lang="en-US" b="1" dirty="0"/>
              <a:t>System Description:</a:t>
            </a:r>
          </a:p>
        </p:txBody>
      </p:sp>
      <p:sp>
        <p:nvSpPr>
          <p:cNvPr id="32" name="כותרת 12">
            <a:extLst>
              <a:ext uri="{FF2B5EF4-FFF2-40B4-BE49-F238E27FC236}">
                <a16:creationId xmlns:a16="http://schemas.microsoft.com/office/drawing/2014/main" id="{A3B8A246-65FD-4ACF-81D8-E1B59AAC7EA7}"/>
              </a:ext>
            </a:extLst>
          </p:cNvPr>
          <p:cNvSpPr txBox="1">
            <a:spLocks/>
          </p:cNvSpPr>
          <p:nvPr/>
        </p:nvSpPr>
        <p:spPr>
          <a:xfrm>
            <a:off x="728662" y="800513"/>
            <a:ext cx="10515600" cy="89493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2800" b="1" dirty="0"/>
              <a:t>Plans for the future:</a:t>
            </a:r>
          </a:p>
        </p:txBody>
      </p:sp>
      <p:sp>
        <p:nvSpPr>
          <p:cNvPr id="14" name="כותרת 12">
            <a:extLst>
              <a:ext uri="{FF2B5EF4-FFF2-40B4-BE49-F238E27FC236}">
                <a16:creationId xmlns:a16="http://schemas.microsoft.com/office/drawing/2014/main" id="{6C151154-9241-482B-9F78-2D627AF864A4}"/>
              </a:ext>
            </a:extLst>
          </p:cNvPr>
          <p:cNvSpPr txBox="1">
            <a:spLocks/>
          </p:cNvSpPr>
          <p:nvPr/>
        </p:nvSpPr>
        <p:spPr>
          <a:xfrm>
            <a:off x="453675" y="1583225"/>
            <a:ext cx="4579629" cy="831847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77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2800" b="1" dirty="0"/>
              <a:t>Train swimmers classifier on one of the clouds which will recognize if swimmer is drowning or not</a:t>
            </a:r>
          </a:p>
        </p:txBody>
      </p:sp>
      <p:pic>
        <p:nvPicPr>
          <p:cNvPr id="7170" name="Picture 2" descr="×ª××¦××ª ×ª××× × ×¢×××¨ âªdroneâ¬â">
            <a:extLst>
              <a:ext uri="{FF2B5EF4-FFF2-40B4-BE49-F238E27FC236}">
                <a16:creationId xmlns:a16="http://schemas.microsoft.com/office/drawing/2014/main" id="{67003EE9-95C7-4173-96E6-E616E51CC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10" y="3043551"/>
            <a:ext cx="1976437" cy="112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×ª××× × ×§×©××¨×">
            <a:extLst>
              <a:ext uri="{FF2B5EF4-FFF2-40B4-BE49-F238E27FC236}">
                <a16:creationId xmlns:a16="http://schemas.microsoft.com/office/drawing/2014/main" id="{B0258782-E956-43F3-BDF0-66BA8BD2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1" y="4628736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ענן 1">
            <a:extLst>
              <a:ext uri="{FF2B5EF4-FFF2-40B4-BE49-F238E27FC236}">
                <a16:creationId xmlns:a16="http://schemas.microsoft.com/office/drawing/2014/main" id="{CCFB6364-C90D-4BA2-ACEF-186CBE163363}"/>
              </a:ext>
            </a:extLst>
          </p:cNvPr>
          <p:cNvSpPr/>
          <p:nvPr/>
        </p:nvSpPr>
        <p:spPr>
          <a:xfrm>
            <a:off x="5629275" y="780642"/>
            <a:ext cx="5434013" cy="15618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on the Cloud (Amazon/Google/Microsoft/IBM)</a:t>
            </a:r>
          </a:p>
        </p:txBody>
      </p:sp>
      <p:pic>
        <p:nvPicPr>
          <p:cNvPr id="20" name="Picture 13" descr="×ª××¦××ª ×ª××× × ×¢×××¨ âªdrowningâ¬â">
            <a:extLst>
              <a:ext uri="{FF2B5EF4-FFF2-40B4-BE49-F238E27FC236}">
                <a16:creationId xmlns:a16="http://schemas.microsoft.com/office/drawing/2014/main" id="{E4918D06-0DCD-4F27-B2C5-93111B8B1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7" b="26970"/>
          <a:stretch/>
        </p:blipFill>
        <p:spPr bwMode="auto">
          <a:xfrm>
            <a:off x="9483269" y="5451825"/>
            <a:ext cx="2423605" cy="121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343374DA-95E5-4CA1-997D-894AE3523E42}"/>
              </a:ext>
            </a:extLst>
          </p:cNvPr>
          <p:cNvSpPr/>
          <p:nvPr/>
        </p:nvSpPr>
        <p:spPr>
          <a:xfrm rot="19266837">
            <a:off x="2422563" y="3131866"/>
            <a:ext cx="3882993" cy="393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frames</a:t>
            </a:r>
          </a:p>
        </p:txBody>
      </p:sp>
      <p:sp>
        <p:nvSpPr>
          <p:cNvPr id="6" name="חץ: שמאלה 5">
            <a:extLst>
              <a:ext uri="{FF2B5EF4-FFF2-40B4-BE49-F238E27FC236}">
                <a16:creationId xmlns:a16="http://schemas.microsoft.com/office/drawing/2014/main" id="{B9AEC427-3000-497F-8FC5-0212572C2901}"/>
              </a:ext>
            </a:extLst>
          </p:cNvPr>
          <p:cNvSpPr/>
          <p:nvPr/>
        </p:nvSpPr>
        <p:spPr>
          <a:xfrm rot="19083004">
            <a:off x="1912338" y="2949854"/>
            <a:ext cx="4191815" cy="4227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Classified swimmers</a:t>
            </a:r>
          </a:p>
        </p:txBody>
      </p:sp>
      <p:sp>
        <p:nvSpPr>
          <p:cNvPr id="25" name="תרשים זרימה: חילוץ 24">
            <a:extLst>
              <a:ext uri="{FF2B5EF4-FFF2-40B4-BE49-F238E27FC236}">
                <a16:creationId xmlns:a16="http://schemas.microsoft.com/office/drawing/2014/main" id="{3910488A-659D-4513-8057-99638DF93048}"/>
              </a:ext>
            </a:extLst>
          </p:cNvPr>
          <p:cNvSpPr/>
          <p:nvPr/>
        </p:nvSpPr>
        <p:spPr>
          <a:xfrm rot="17148658">
            <a:off x="5576944" y="529005"/>
            <a:ext cx="2962079" cy="8934362"/>
          </a:xfrm>
          <a:prstGeom prst="flowChartExtract">
            <a:avLst/>
          </a:prstGeom>
          <a:solidFill>
            <a:srgbClr val="92D05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E3F6CE61-9A50-4CD7-8514-FA177C0AD6A5}"/>
              </a:ext>
            </a:extLst>
          </p:cNvPr>
          <p:cNvSpPr/>
          <p:nvPr/>
        </p:nvSpPr>
        <p:spPr>
          <a:xfrm>
            <a:off x="10333703" y="5764588"/>
            <a:ext cx="1284630" cy="8167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חץ: ימינה 27">
            <a:extLst>
              <a:ext uri="{FF2B5EF4-FFF2-40B4-BE49-F238E27FC236}">
                <a16:creationId xmlns:a16="http://schemas.microsoft.com/office/drawing/2014/main" id="{7A8DFDBB-6E73-4F5C-AB7C-2DBCDBDFA31B}"/>
              </a:ext>
            </a:extLst>
          </p:cNvPr>
          <p:cNvSpPr/>
          <p:nvPr/>
        </p:nvSpPr>
        <p:spPr>
          <a:xfrm rot="20270886">
            <a:off x="2818112" y="4018687"/>
            <a:ext cx="3696009" cy="452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and drop command</a:t>
            </a:r>
          </a:p>
        </p:txBody>
      </p:sp>
      <p:pic>
        <p:nvPicPr>
          <p:cNvPr id="29" name="Picture 2" descr="×ª××¦××ª ×ª××× × ×¢×××¨ âªco2 16 gramâ¬â">
            <a:extLst>
              <a:ext uri="{FF2B5EF4-FFF2-40B4-BE49-F238E27FC236}">
                <a16:creationId xmlns:a16="http://schemas.microsoft.com/office/drawing/2014/main" id="{F3A5047B-D237-42DE-8FEB-712F3EF57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473" y="3683554"/>
            <a:ext cx="494735" cy="541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30" name="Picture 5" descr="Swim Ring, Inflatable, Life Savers, Rings, Red, White">
            <a:extLst>
              <a:ext uri="{FF2B5EF4-FFF2-40B4-BE49-F238E27FC236}">
                <a16:creationId xmlns:a16="http://schemas.microsoft.com/office/drawing/2014/main" id="{CD45CFBA-AEE8-4D93-B204-B16B8DFF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41" y="3660624"/>
            <a:ext cx="494734" cy="49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כותרת 12">
            <a:extLst>
              <a:ext uri="{FF2B5EF4-FFF2-40B4-BE49-F238E27FC236}">
                <a16:creationId xmlns:a16="http://schemas.microsoft.com/office/drawing/2014/main" id="{047BA896-7922-4556-AD23-AD77B1D5ADD0}"/>
              </a:ext>
            </a:extLst>
          </p:cNvPr>
          <p:cNvSpPr txBox="1">
            <a:spLocks/>
          </p:cNvSpPr>
          <p:nvPr/>
        </p:nvSpPr>
        <p:spPr>
          <a:xfrm>
            <a:off x="2883323" y="5066622"/>
            <a:ext cx="3303740" cy="1727005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8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2800" b="1" dirty="0"/>
              <a:t>Translate camera pixel coordinates to latitude longitude and update Mission Planner with new location to be handled.</a:t>
            </a:r>
          </a:p>
        </p:txBody>
      </p:sp>
      <p:pic>
        <p:nvPicPr>
          <p:cNvPr id="33" name="Picture 6" descr="×ª××¦××ª ×ª××× × ×¢×××¨ âªmission planner\â¬â">
            <a:extLst>
              <a:ext uri="{FF2B5EF4-FFF2-40B4-BE49-F238E27FC236}">
                <a16:creationId xmlns:a16="http://schemas.microsoft.com/office/drawing/2014/main" id="{CEFDCBF3-FDCB-45F0-8B2C-910D6960B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30" y="4669583"/>
            <a:ext cx="1974036" cy="119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6CF23B41-1E08-4758-AB4E-0F5371201A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842" r="39303" b="10217"/>
          <a:stretch/>
        </p:blipFill>
        <p:spPr>
          <a:xfrm>
            <a:off x="1543624" y="4671047"/>
            <a:ext cx="1192509" cy="1221237"/>
          </a:xfrm>
          <a:prstGeom prst="rect">
            <a:avLst/>
          </a:prstGeom>
        </p:spPr>
      </p:pic>
      <p:sp>
        <p:nvSpPr>
          <p:cNvPr id="18" name="אליפסה 17">
            <a:extLst>
              <a:ext uri="{FF2B5EF4-FFF2-40B4-BE49-F238E27FC236}">
                <a16:creationId xmlns:a16="http://schemas.microsoft.com/office/drawing/2014/main" id="{09755887-A99D-4248-8735-51654B25EE4A}"/>
              </a:ext>
            </a:extLst>
          </p:cNvPr>
          <p:cNvSpPr/>
          <p:nvPr/>
        </p:nvSpPr>
        <p:spPr>
          <a:xfrm>
            <a:off x="1805008" y="5246126"/>
            <a:ext cx="275303" cy="2163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087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292</Words>
  <Application>Microsoft Macintosh PowerPoint</Application>
  <PresentationFormat>Widescreen</PresentationFormat>
  <Paragraphs>63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inherit</vt:lpstr>
      <vt:lpstr>ערכת נושא Office</vt:lpstr>
      <vt:lpstr>Initial response for drowning case</vt:lpstr>
      <vt:lpstr>A problem</vt:lpstr>
      <vt:lpstr>PowerPoint Presentation</vt:lpstr>
      <vt:lpstr>Our solution</vt:lpstr>
      <vt:lpstr>PowerPoint Presentation</vt:lpstr>
      <vt:lpstr>Existing solutions:</vt:lpstr>
      <vt:lpstr>From life guard’s tower</vt:lpstr>
      <vt:lpstr>System Description:</vt:lpstr>
      <vt:lpstr>System Description: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response for drowning case</dc:title>
  <dc:creator>Nir Maor</dc:creator>
  <cp:lastModifiedBy>Microsoft Office User</cp:lastModifiedBy>
  <cp:revision>59</cp:revision>
  <dcterms:created xsi:type="dcterms:W3CDTF">2018-11-23T00:18:02Z</dcterms:created>
  <dcterms:modified xsi:type="dcterms:W3CDTF">2018-11-24T10:32:38Z</dcterms:modified>
</cp:coreProperties>
</file>